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612C"/>
    <a:srgbClr val="F708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302A0-D310-4B75-873D-04081D715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B8B8C-8B99-482D-9B05-16F96F981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3848A-4ECE-4AE6-AF9B-0F5D41DA6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BD77-6F31-4678-8285-5E08C497C407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E387C-13F1-4BF5-B998-2A2A22553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C8F65-0799-4531-B8AA-48F5E3E1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629E-47F2-4EBB-AB1B-002195F5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7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BA12B-4058-41F8-BC74-5750C0A4A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F72D3B-D5F1-4296-943A-06424FF35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32D48-02C5-4CC5-A7D2-B199AB06E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BD77-6F31-4678-8285-5E08C497C407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CB148-B6F0-40DA-BF6C-67010F31C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C622A-BBC2-4A87-8EF5-BC51DA46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629E-47F2-4EBB-AB1B-002195F5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76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E708FE-022B-4E3E-B4AC-4A65543A5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6183CA-821A-4450-941B-305CF8492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28195-7112-4EEF-A0F5-BCDF65237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BD77-6F31-4678-8285-5E08C497C407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34B90-4FAE-4D74-96D4-FDED072E0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D5C87-1DA4-45B1-B45F-83D868BD5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629E-47F2-4EBB-AB1B-002195F5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70B26-463F-4601-944E-A9AB3748F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45C25-D8DB-420B-AA2A-BAB28DE7C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F1838-1366-487D-BD48-6D256822E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BD77-6F31-4678-8285-5E08C497C407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DED88-9E73-4557-BCEC-947AA2D82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38F25-C667-4F84-8DB1-F8F2AFEF1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629E-47F2-4EBB-AB1B-002195F5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3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AF0E8-3769-4DCB-96E2-88F210A4B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D3A93-5BAC-4978-84FB-16F6BD9B0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FECEC-66DE-4B39-8FDE-855F85982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BD77-6F31-4678-8285-5E08C497C407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FEAE-425D-4B37-9F07-877CC2389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1B625-9D64-4D10-953A-0C49B06DF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629E-47F2-4EBB-AB1B-002195F5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5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26B60-6675-498E-839A-D332F2B1D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D9817-2F3C-4D8C-B1E5-AF5AED593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F6DDF-2D84-4C0C-87EC-4890C8CF0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ABBCC-410A-4D68-BBBA-F41175C0A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BD77-6F31-4678-8285-5E08C497C407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44B33-A75C-4D11-B8E6-C1577A3E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898196-53F8-468A-9040-69B01D43B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629E-47F2-4EBB-AB1B-002195F5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10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FEE7F-9D39-47AD-8155-62FB0A300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77D0B-40AA-4E39-8ED6-A6CC6EB66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E7077D-5D05-4635-984D-9E1489D39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D1E2AC-602B-4BEB-878B-AE649A5FC6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11EC51-704E-420B-B2C2-5A827275F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E49D01-B16C-471A-BCA5-35CD5A2A1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BD77-6F31-4678-8285-5E08C497C407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75B036-C51E-4E08-9B23-B52297E71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0A2A26-28BD-4198-8AB8-988809CC5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629E-47F2-4EBB-AB1B-002195F5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5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1E9ED-50C6-47C0-8BE2-B2FFABCED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84716D-682F-4EC9-A48E-61A1BB4E8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BD77-6F31-4678-8285-5E08C497C407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65A59E-5850-44CA-B145-2136779DB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1CC1BC-463A-42B6-850C-00D935991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629E-47F2-4EBB-AB1B-002195F5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5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8BB94E-B464-4DAC-9015-77229932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BD77-6F31-4678-8285-5E08C497C407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E80D3D-6960-4BAE-B759-F5F39FD0A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DBDD9-0D45-4073-8F62-21514B841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629E-47F2-4EBB-AB1B-002195F5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2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C49C6-6F7C-4386-A235-F2A32C776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687A0-055E-4313-8968-38F2B802D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A01062-9489-4EC9-87A8-BCD18B52B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8E4878-DEBD-4A45-AC3B-5980FD7F6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BD77-6F31-4678-8285-5E08C497C407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A8EB83-8476-4DED-B524-971EAA55B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0E364-3AE5-495E-98CF-F27C1B4B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629E-47F2-4EBB-AB1B-002195F5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99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C8B5D-E240-4213-BBE5-F53DFA59C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2061A7-0F01-491B-A317-10347BE60C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F4189-1980-47FA-BBAF-E797486B7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738DC-FCD1-4D36-BD7B-BED7C11B3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BD77-6F31-4678-8285-5E08C497C407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1A11C-D8B6-4D01-ACB0-B5C7916A3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C662EB-BF9F-4B9F-B21F-28C00069B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8629E-47F2-4EBB-AB1B-002195F5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1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1AB6F5-E305-4776-947B-3B242072A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5BC2C-047B-431C-974D-B115689C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6508B-99B6-46EF-825B-2051CF9E61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EBD77-6F31-4678-8285-5E08C497C407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FD81E-1579-40CB-BB08-6C79D3B1A8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34C27-2F30-496B-96D3-49C21836D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8629E-47F2-4EBB-AB1B-002195F54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5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hopphap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8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1.png"/><Relationship Id="rId7" Type="http://schemas.openxmlformats.org/officeDocument/2006/relationships/image" Target="../media/image2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0A30C-F34A-4750-944E-304B89CE5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3600" y="2165974"/>
            <a:ext cx="9144000" cy="2671736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7080D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www.gohopphap.com</a:t>
            </a:r>
            <a:r>
              <a:rPr lang="en-US" sz="4000" dirty="0">
                <a:solidFill>
                  <a:srgbClr val="F708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dirty="0">
                <a:solidFill>
                  <a:srgbClr val="F708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F708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dirty="0">
                <a:solidFill>
                  <a:srgbClr val="F708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dirty="0">
                <a:solidFill>
                  <a:srgbClr val="F708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SỞ DỮ LIỆU </a:t>
            </a:r>
            <a:br>
              <a:rPr lang="en-US" sz="4000" dirty="0">
                <a:solidFill>
                  <a:srgbClr val="F708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F708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 GỖ HỢP PHÁP VIỆT NAM</a:t>
            </a:r>
            <a:br>
              <a:rPr lang="en-US" sz="4000" dirty="0">
                <a:solidFill>
                  <a:srgbClr val="F708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0461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VIETNAM LEGAL </a:t>
            </a:r>
            <a:br>
              <a:rPr lang="en-US" sz="4000" dirty="0">
                <a:solidFill>
                  <a:srgbClr val="0461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solidFill>
                  <a:srgbClr val="0461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TIMBER SOURCES DATABASE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6EAA47-0D01-42B9-88CC-54DA43846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6857" y="4837710"/>
            <a:ext cx="9144000" cy="1655762"/>
          </a:xfrm>
        </p:spPr>
        <p:txBody>
          <a:bodyPr/>
          <a:lstStyle/>
          <a:p>
            <a:r>
              <a:rPr lang="en-US" dirty="0"/>
              <a:t>Presented by: Mr. Đào Tiến Dũng</a:t>
            </a:r>
          </a:p>
          <a:p>
            <a:r>
              <a:rPr lang="en-US" dirty="0"/>
              <a:t>Tr</a:t>
            </a:r>
            <a:r>
              <a:rPr lang="vi-VN" dirty="0"/>
              <a:t>ư</a:t>
            </a:r>
            <a:r>
              <a:rPr lang="en-US" dirty="0" err="1"/>
              <a:t>ởng</a:t>
            </a:r>
            <a:r>
              <a:rPr lang="en-US" dirty="0"/>
              <a:t> ban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/>
              <a:t>Project Manager &amp; Developer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2FC302-5524-4344-8228-6E2F2216AB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522" r="-1"/>
          <a:stretch/>
        </p:blipFill>
        <p:spPr>
          <a:xfrm>
            <a:off x="0" y="0"/>
            <a:ext cx="12192000" cy="17988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0A7B52-351C-4C51-B5A1-115F2EB5E5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0" y="3491791"/>
            <a:ext cx="2731307" cy="26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17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E5A1D74E-7915-4C8C-9510-16CE91A63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868" y="78686"/>
            <a:ext cx="10515600" cy="793974"/>
          </a:xfrm>
        </p:spPr>
        <p:txBody>
          <a:bodyPr/>
          <a:lstStyle/>
          <a:p>
            <a:r>
              <a:rPr lang="en-US" dirty="0"/>
              <a:t>MỤC ĐÍCH XÂY DỰNG CSDL GỖ HP VIỆT NAM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C2BF1E-2178-4BC0-8ABD-613A65DEE4A3}"/>
              </a:ext>
            </a:extLst>
          </p:cNvPr>
          <p:cNvGrpSpPr/>
          <p:nvPr/>
        </p:nvGrpSpPr>
        <p:grpSpPr>
          <a:xfrm>
            <a:off x="688868" y="701264"/>
            <a:ext cx="8097970" cy="2463989"/>
            <a:chOff x="688868" y="701264"/>
            <a:chExt cx="8097970" cy="246398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D2FA22B-7032-4453-8EFD-43389E5E9A19}"/>
                </a:ext>
              </a:extLst>
            </p:cNvPr>
            <p:cNvGrpSpPr/>
            <p:nvPr/>
          </p:nvGrpSpPr>
          <p:grpSpPr>
            <a:xfrm>
              <a:off x="688868" y="701264"/>
              <a:ext cx="3140183" cy="1983347"/>
              <a:chOff x="839389" y="1310003"/>
              <a:chExt cx="2921242" cy="1639257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0858A37B-1E01-40A9-90F8-8A754D171F41}"/>
                  </a:ext>
                </a:extLst>
              </p:cNvPr>
              <p:cNvGrpSpPr/>
              <p:nvPr/>
            </p:nvGrpSpPr>
            <p:grpSpPr>
              <a:xfrm>
                <a:off x="1508464" y="1310003"/>
                <a:ext cx="2252167" cy="1639257"/>
                <a:chOff x="728535" y="5372800"/>
                <a:chExt cx="1984377" cy="1288252"/>
              </a:xfrm>
            </p:grpSpPr>
            <p:pic>
              <p:nvPicPr>
                <p:cNvPr id="5" name="Picture 6" descr="Kết quả hình ảnh cho farmer icon">
                  <a:extLst>
                    <a:ext uri="{FF2B5EF4-FFF2-40B4-BE49-F238E27FC236}">
                      <a16:creationId xmlns:a16="http://schemas.microsoft.com/office/drawing/2014/main" id="{A587AAFA-6265-4E24-9F41-217AEE3A568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0373" y="5573795"/>
                  <a:ext cx="1152539" cy="106993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" name="Picture 8" descr="Kết quả hình ảnh cho forest icon">
                  <a:extLst>
                    <a:ext uri="{FF2B5EF4-FFF2-40B4-BE49-F238E27FC236}">
                      <a16:creationId xmlns:a16="http://schemas.microsoft.com/office/drawing/2014/main" id="{ACA1201D-4EBF-4C69-AD11-ADB8BB26D3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8535" y="5372800"/>
                  <a:ext cx="1597687" cy="12882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7" name="Graphic 6" descr="Users">
                <a:extLst>
                  <a:ext uri="{FF2B5EF4-FFF2-40B4-BE49-F238E27FC236}">
                    <a16:creationId xmlns:a16="http://schemas.microsoft.com/office/drawing/2014/main" id="{93A5B441-F446-4D39-AE0E-3AC0D963F0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39389" y="1527125"/>
                <a:ext cx="1338150" cy="1338150"/>
              </a:xfrm>
              <a:prstGeom prst="rect">
                <a:avLst/>
              </a:prstGeom>
            </p:spPr>
          </p:pic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71EFE40-3C95-42E5-9114-6DA7C52D66DA}"/>
                </a:ext>
              </a:extLst>
            </p:cNvPr>
            <p:cNvGrpSpPr/>
            <p:nvPr/>
          </p:nvGrpSpPr>
          <p:grpSpPr>
            <a:xfrm>
              <a:off x="6913565" y="922648"/>
              <a:ext cx="1873273" cy="1514619"/>
              <a:chOff x="10608836" y="2581594"/>
              <a:chExt cx="1321691" cy="975181"/>
            </a:xfrm>
          </p:grpSpPr>
          <p:pic>
            <p:nvPicPr>
              <p:cNvPr id="8" name="Picture 26" descr="Kết quả hình ảnh cho factory icon">
                <a:extLst>
                  <a:ext uri="{FF2B5EF4-FFF2-40B4-BE49-F238E27FC236}">
                    <a16:creationId xmlns:a16="http://schemas.microsoft.com/office/drawing/2014/main" id="{BBBD566E-129A-421A-B222-18F9E521A6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08836" y="2581594"/>
                <a:ext cx="957083" cy="9751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0" descr="Kết quả hình ảnh cho manager icon">
                <a:extLst>
                  <a:ext uri="{FF2B5EF4-FFF2-40B4-BE49-F238E27FC236}">
                    <a16:creationId xmlns:a16="http://schemas.microsoft.com/office/drawing/2014/main" id="{59CEA5CA-2CBB-4F70-8A5E-8A41C5D20D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31104" y="2633597"/>
                <a:ext cx="599423" cy="871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0414D08-5721-456A-A638-5C89672D0F50}"/>
                </a:ext>
              </a:extLst>
            </p:cNvPr>
            <p:cNvGrpSpPr/>
            <p:nvPr/>
          </p:nvGrpSpPr>
          <p:grpSpPr>
            <a:xfrm>
              <a:off x="3698853" y="922648"/>
              <a:ext cx="3434634" cy="2242605"/>
              <a:chOff x="3698853" y="922648"/>
              <a:chExt cx="3434634" cy="2242605"/>
            </a:xfrm>
          </p:grpSpPr>
          <p:pic>
            <p:nvPicPr>
              <p:cNvPr id="1026" name="Picture 2" descr="Káº¿t quáº£ hÃ¬nh áº£nh cho deal icon">
                <a:extLst>
                  <a:ext uri="{FF2B5EF4-FFF2-40B4-BE49-F238E27FC236}">
                    <a16:creationId xmlns:a16="http://schemas.microsoft.com/office/drawing/2014/main" id="{9F7F332C-BC87-4E03-A4EB-7E46F29CAF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8776" y="922648"/>
                <a:ext cx="1873273" cy="18732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E4D6797-E3C2-4F7B-9F64-71B8288FE7A8}"/>
                  </a:ext>
                </a:extLst>
              </p:cNvPr>
              <p:cNvSpPr txBox="1"/>
              <p:nvPr/>
            </p:nvSpPr>
            <p:spPr>
              <a:xfrm>
                <a:off x="3698853" y="2795921"/>
                <a:ext cx="34346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/>
                  <a:t>Kết</a:t>
                </a:r>
                <a:r>
                  <a:rPr lang="en-US" b="1" dirty="0"/>
                  <a:t> </a:t>
                </a:r>
                <a:r>
                  <a:rPr lang="en-US" b="1" dirty="0" err="1"/>
                  <a:t>nối</a:t>
                </a:r>
                <a:r>
                  <a:rPr lang="en-US" b="1" dirty="0"/>
                  <a:t> </a:t>
                </a:r>
                <a:r>
                  <a:rPr lang="en-US" b="1" dirty="0" err="1"/>
                  <a:t>trực</a:t>
                </a:r>
                <a:r>
                  <a:rPr lang="en-US" b="1" dirty="0"/>
                  <a:t> </a:t>
                </a:r>
                <a:r>
                  <a:rPr lang="en-US" b="1" dirty="0" err="1"/>
                  <a:t>tiếp</a:t>
                </a:r>
                <a:r>
                  <a:rPr lang="en-US" b="1" dirty="0"/>
                  <a:t> DN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chủ</a:t>
                </a:r>
                <a:r>
                  <a:rPr lang="en-US" b="1" dirty="0"/>
                  <a:t> </a:t>
                </a:r>
                <a:r>
                  <a:rPr lang="en-US" b="1" dirty="0" err="1"/>
                  <a:t>rừng</a:t>
                </a:r>
                <a:endParaRPr lang="en-US" b="1" dirty="0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302216D-2817-4494-A4F8-AF093A463757}"/>
              </a:ext>
            </a:extLst>
          </p:cNvPr>
          <p:cNvGrpSpPr/>
          <p:nvPr/>
        </p:nvGrpSpPr>
        <p:grpSpPr>
          <a:xfrm>
            <a:off x="8601314" y="3272345"/>
            <a:ext cx="3344235" cy="2498573"/>
            <a:chOff x="5988024" y="3218063"/>
            <a:chExt cx="3344235" cy="2498573"/>
          </a:xfrm>
        </p:grpSpPr>
        <p:pic>
          <p:nvPicPr>
            <p:cNvPr id="1036" name="Picture 12" descr="Káº¿t quáº£ hÃ¬nh áº£nh cho tree growth icon">
              <a:extLst>
                <a:ext uri="{FF2B5EF4-FFF2-40B4-BE49-F238E27FC236}">
                  <a16:creationId xmlns:a16="http://schemas.microsoft.com/office/drawing/2014/main" id="{09B02657-1986-4C10-BBD2-0C5C751F3E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8" t="16372" r="3686" b="17944"/>
            <a:stretch/>
          </p:blipFill>
          <p:spPr bwMode="auto">
            <a:xfrm>
              <a:off x="5988024" y="3218063"/>
              <a:ext cx="3344235" cy="2067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8854C460-ACAA-4B96-929C-27BE2511F442}"/>
                </a:ext>
              </a:extLst>
            </p:cNvPr>
            <p:cNvSpPr/>
            <p:nvPr/>
          </p:nvSpPr>
          <p:spPr>
            <a:xfrm rot="19902898">
              <a:off x="6323113" y="3442980"/>
              <a:ext cx="2428654" cy="513776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1C4FE7-4A34-498F-919C-8FC0302F944B}"/>
                </a:ext>
              </a:extLst>
            </p:cNvPr>
            <p:cNvSpPr txBox="1"/>
            <p:nvPr/>
          </p:nvSpPr>
          <p:spPr>
            <a:xfrm>
              <a:off x="6323071" y="5347304"/>
              <a:ext cx="2920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Phát</a:t>
              </a:r>
              <a:r>
                <a:rPr lang="en-US" dirty="0"/>
                <a:t> </a:t>
              </a:r>
              <a:r>
                <a:rPr lang="en-US" dirty="0" err="1"/>
                <a:t>triển</a:t>
              </a:r>
              <a:r>
                <a:rPr lang="en-US" dirty="0"/>
                <a:t> </a:t>
              </a:r>
              <a:r>
                <a:rPr lang="en-US" dirty="0" err="1"/>
                <a:t>cây</a:t>
              </a:r>
              <a:r>
                <a:rPr lang="en-US" dirty="0"/>
                <a:t> </a:t>
              </a:r>
              <a:r>
                <a:rPr lang="en-US" dirty="0" err="1"/>
                <a:t>gỗ</a:t>
              </a:r>
              <a:r>
                <a:rPr lang="en-US" dirty="0"/>
                <a:t> </a:t>
              </a:r>
              <a:r>
                <a:rPr lang="en-US" dirty="0" err="1"/>
                <a:t>lớn</a:t>
              </a:r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E05C8D8-6BF1-4043-A441-21E630C15747}"/>
              </a:ext>
            </a:extLst>
          </p:cNvPr>
          <p:cNvGrpSpPr/>
          <p:nvPr/>
        </p:nvGrpSpPr>
        <p:grpSpPr>
          <a:xfrm>
            <a:off x="6072662" y="3384097"/>
            <a:ext cx="2386655" cy="2234814"/>
            <a:chOff x="3318155" y="3672434"/>
            <a:chExt cx="2386655" cy="223481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1C3D16D-3DF3-4AB7-9AC1-443A73DE469B}"/>
                </a:ext>
              </a:extLst>
            </p:cNvPr>
            <p:cNvGrpSpPr/>
            <p:nvPr/>
          </p:nvGrpSpPr>
          <p:grpSpPr>
            <a:xfrm>
              <a:off x="3318155" y="3672434"/>
              <a:ext cx="2054789" cy="1375637"/>
              <a:chOff x="4397526" y="3792830"/>
              <a:chExt cx="2531305" cy="1935866"/>
            </a:xfrm>
          </p:grpSpPr>
          <p:pic>
            <p:nvPicPr>
              <p:cNvPr id="1032" name="Picture 8" descr="Káº¿t quáº£ hÃ¬nh áº£nh cho cost saving icon">
                <a:extLst>
                  <a:ext uri="{FF2B5EF4-FFF2-40B4-BE49-F238E27FC236}">
                    <a16:creationId xmlns:a16="http://schemas.microsoft.com/office/drawing/2014/main" id="{182F30D8-2E2C-4375-807B-88436E3FC1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22" t="4956" r="11174" b="2933"/>
              <a:stretch/>
            </p:blipFill>
            <p:spPr bwMode="auto">
              <a:xfrm>
                <a:off x="4397526" y="3792830"/>
                <a:ext cx="2531305" cy="19358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 descr="Káº¿t quáº£ hÃ¬nh áº£nh cho WOOD icon">
                <a:extLst>
                  <a:ext uri="{FF2B5EF4-FFF2-40B4-BE49-F238E27FC236}">
                    <a16:creationId xmlns:a16="http://schemas.microsoft.com/office/drawing/2014/main" id="{788151E5-FC31-43CF-8FC1-5765B32EA9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382" b="21452"/>
              <a:stretch/>
            </p:blipFill>
            <p:spPr bwMode="auto">
              <a:xfrm>
                <a:off x="5942355" y="3827102"/>
                <a:ext cx="801368" cy="4661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00F3B5F-0102-4FB1-B8F9-EB51E7B1E232}"/>
                </a:ext>
              </a:extLst>
            </p:cNvPr>
            <p:cNvSpPr txBox="1"/>
            <p:nvPr/>
          </p:nvSpPr>
          <p:spPr>
            <a:xfrm>
              <a:off x="3357285" y="5260917"/>
              <a:ext cx="23475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Giảm</a:t>
              </a:r>
              <a:r>
                <a:rPr lang="en-US" dirty="0"/>
                <a:t> chi </a:t>
              </a:r>
              <a:r>
                <a:rPr lang="en-US" dirty="0" err="1"/>
                <a:t>phí</a:t>
              </a:r>
              <a:r>
                <a:rPr lang="en-US" dirty="0"/>
                <a:t> </a:t>
              </a:r>
              <a:r>
                <a:rPr lang="en-US" dirty="0" err="1"/>
                <a:t>mua</a:t>
              </a:r>
              <a:r>
                <a:rPr lang="en-US" dirty="0"/>
                <a:t> </a:t>
              </a:r>
              <a:r>
                <a:rPr lang="en-US" dirty="0" err="1"/>
                <a:t>nguyên</a:t>
              </a:r>
              <a:r>
                <a:rPr lang="en-US" dirty="0"/>
                <a:t> </a:t>
              </a:r>
              <a:r>
                <a:rPr lang="en-US" dirty="0" err="1"/>
                <a:t>liệu</a:t>
              </a:r>
              <a:r>
                <a:rPr lang="en-US" dirty="0"/>
                <a:t> </a:t>
              </a:r>
              <a:r>
                <a:rPr lang="en-US" dirty="0" err="1"/>
                <a:t>đầu</a:t>
              </a:r>
              <a:r>
                <a:rPr lang="en-US" dirty="0"/>
                <a:t> </a:t>
              </a:r>
              <a:r>
                <a:rPr lang="en-US" dirty="0" err="1"/>
                <a:t>vào</a:t>
              </a:r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BEEF2F4-D37E-40C3-8AA3-CB861FA7B491}"/>
              </a:ext>
            </a:extLst>
          </p:cNvPr>
          <p:cNvGrpSpPr/>
          <p:nvPr/>
        </p:nvGrpSpPr>
        <p:grpSpPr>
          <a:xfrm>
            <a:off x="2723058" y="3314756"/>
            <a:ext cx="3076948" cy="2912525"/>
            <a:chOff x="130075" y="3307189"/>
            <a:chExt cx="2556025" cy="291252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B814B34-0A4C-4A26-B8EE-C5761B12A9EA}"/>
                </a:ext>
              </a:extLst>
            </p:cNvPr>
            <p:cNvGrpSpPr/>
            <p:nvPr/>
          </p:nvGrpSpPr>
          <p:grpSpPr>
            <a:xfrm>
              <a:off x="471452" y="3307189"/>
              <a:ext cx="1873273" cy="1958422"/>
              <a:chOff x="1892926" y="3901876"/>
              <a:chExt cx="1873273" cy="1958422"/>
            </a:xfrm>
          </p:grpSpPr>
          <p:pic>
            <p:nvPicPr>
              <p:cNvPr id="1030" name="Picture 6" descr="HÃ¬nh áº£nh cÃ³ liÃªn quan">
                <a:extLst>
                  <a:ext uri="{FF2B5EF4-FFF2-40B4-BE49-F238E27FC236}">
                    <a16:creationId xmlns:a16="http://schemas.microsoft.com/office/drawing/2014/main" id="{8CD10363-98AA-44D1-8E62-2FBFB9ABE2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2926" y="3901876"/>
                <a:ext cx="1873273" cy="19584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Káº¿t quáº£ hÃ¬nh áº£nh cho search icon">
                <a:extLst>
                  <a:ext uri="{FF2B5EF4-FFF2-40B4-BE49-F238E27FC236}">
                    <a16:creationId xmlns:a16="http://schemas.microsoft.com/office/drawing/2014/main" id="{C50B751B-5207-4E32-9CBD-784CC84238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8960" y="4353059"/>
                <a:ext cx="1507239" cy="15072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A3788E-219A-4A9C-8A7E-1C4AC8B80FEE}"/>
                </a:ext>
              </a:extLst>
            </p:cNvPr>
            <p:cNvSpPr txBox="1"/>
            <p:nvPr/>
          </p:nvSpPr>
          <p:spPr>
            <a:xfrm>
              <a:off x="130075" y="5296384"/>
              <a:ext cx="25560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Giúp</a:t>
              </a:r>
              <a:r>
                <a:rPr lang="en-US" dirty="0"/>
                <a:t> DN </a:t>
              </a:r>
              <a:r>
                <a:rPr lang="en-US" dirty="0" err="1"/>
                <a:t>tìm</a:t>
              </a:r>
              <a:r>
                <a:rPr lang="en-US" dirty="0"/>
                <a:t> </a:t>
              </a:r>
              <a:r>
                <a:rPr lang="en-US" dirty="0" err="1"/>
                <a:t>kiếm</a:t>
              </a:r>
              <a:r>
                <a:rPr lang="en-US" dirty="0"/>
                <a:t> </a:t>
              </a:r>
              <a:r>
                <a:rPr lang="en-US" dirty="0" err="1"/>
                <a:t>nguồn</a:t>
              </a:r>
              <a:r>
                <a:rPr lang="en-US" dirty="0"/>
                <a:t> </a:t>
              </a:r>
              <a:r>
                <a:rPr lang="en-US" dirty="0" err="1"/>
                <a:t>gỗ</a:t>
              </a:r>
              <a:r>
                <a:rPr lang="en-US" dirty="0"/>
                <a:t> </a:t>
              </a:r>
              <a:r>
                <a:rPr lang="en-US" dirty="0" err="1"/>
                <a:t>rừng</a:t>
              </a:r>
              <a:r>
                <a:rPr lang="en-US" dirty="0"/>
                <a:t> </a:t>
              </a:r>
              <a:r>
                <a:rPr lang="en-US" dirty="0" err="1"/>
                <a:t>trồng</a:t>
              </a:r>
              <a:r>
                <a:rPr lang="en-US" dirty="0"/>
                <a:t> </a:t>
              </a:r>
              <a:r>
                <a:rPr lang="en-US" dirty="0" err="1"/>
                <a:t>trên</a:t>
              </a:r>
              <a:r>
                <a:rPr lang="en-US" dirty="0"/>
                <a:t> </a:t>
              </a:r>
              <a:r>
                <a:rPr lang="en-US" dirty="0" err="1"/>
                <a:t>toàn</a:t>
              </a:r>
              <a:r>
                <a:rPr lang="en-US" dirty="0"/>
                <a:t> </a:t>
              </a:r>
              <a:r>
                <a:rPr lang="en-US" dirty="0" err="1"/>
                <a:t>quốc</a:t>
              </a:r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D6EC95-EEED-4896-91A1-A3B716C1FBD8}"/>
              </a:ext>
            </a:extLst>
          </p:cNvPr>
          <p:cNvGrpSpPr/>
          <p:nvPr/>
        </p:nvGrpSpPr>
        <p:grpSpPr>
          <a:xfrm>
            <a:off x="278035" y="3189011"/>
            <a:ext cx="2347525" cy="2723243"/>
            <a:chOff x="9747634" y="3216769"/>
            <a:chExt cx="2347525" cy="2723243"/>
          </a:xfrm>
        </p:grpSpPr>
        <p:pic>
          <p:nvPicPr>
            <p:cNvPr id="1034" name="Picture 10" descr="HÃ¬nh áº£nh cÃ³ liÃªn quan">
              <a:extLst>
                <a:ext uri="{FF2B5EF4-FFF2-40B4-BE49-F238E27FC236}">
                  <a16:creationId xmlns:a16="http://schemas.microsoft.com/office/drawing/2014/main" id="{A7DEB68A-6E66-49F8-B8EC-5949CA9853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24" t="26291" r="30440" b="19981"/>
            <a:stretch/>
          </p:blipFill>
          <p:spPr bwMode="auto">
            <a:xfrm>
              <a:off x="10104794" y="3216769"/>
              <a:ext cx="1356503" cy="1882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978D4A-8125-4DC3-AC2B-72D83C9DF24C}"/>
                </a:ext>
              </a:extLst>
            </p:cNvPr>
            <p:cNvSpPr txBox="1"/>
            <p:nvPr/>
          </p:nvSpPr>
          <p:spPr>
            <a:xfrm>
              <a:off x="9747634" y="5293681"/>
              <a:ext cx="23475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Đánh</a:t>
              </a:r>
              <a:r>
                <a:rPr lang="en-US" dirty="0"/>
                <a:t> </a:t>
              </a:r>
              <a:r>
                <a:rPr lang="en-US" dirty="0" err="1"/>
                <a:t>giá</a:t>
              </a:r>
              <a:r>
                <a:rPr lang="en-US" dirty="0"/>
                <a:t> </a:t>
              </a:r>
              <a:r>
                <a:rPr lang="en-US" dirty="0" err="1"/>
                <a:t>được</a:t>
              </a:r>
              <a:r>
                <a:rPr lang="en-US" dirty="0"/>
                <a:t> </a:t>
              </a:r>
              <a:r>
                <a:rPr lang="en-US" dirty="0" err="1"/>
                <a:t>rủi</a:t>
              </a:r>
              <a:r>
                <a:rPr lang="en-US" dirty="0"/>
                <a:t> </a:t>
              </a:r>
              <a:r>
                <a:rPr lang="en-US" dirty="0" err="1"/>
                <a:t>ro</a:t>
              </a:r>
              <a:r>
                <a:rPr lang="en-US" dirty="0"/>
                <a:t> </a:t>
              </a:r>
              <a:r>
                <a:rPr lang="en-US" dirty="0" err="1"/>
                <a:t>trước</a:t>
              </a:r>
              <a:r>
                <a:rPr lang="en-US" dirty="0"/>
                <a:t> </a:t>
              </a:r>
              <a:r>
                <a:rPr lang="en-US" dirty="0" err="1"/>
                <a:t>khi</a:t>
              </a:r>
              <a:r>
                <a:rPr lang="en-US" dirty="0"/>
                <a:t> </a:t>
              </a:r>
              <a:r>
                <a:rPr lang="en-US" dirty="0" err="1"/>
                <a:t>mua</a:t>
              </a:r>
              <a:r>
                <a:rPr lang="en-US" dirty="0"/>
                <a:t> </a:t>
              </a:r>
              <a:r>
                <a:rPr lang="en-US" dirty="0" err="1"/>
                <a:t>gỗ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603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5A28447-B753-49A9-902C-1533EEDEAA0B}"/>
              </a:ext>
            </a:extLst>
          </p:cNvPr>
          <p:cNvGrpSpPr/>
          <p:nvPr/>
        </p:nvGrpSpPr>
        <p:grpSpPr>
          <a:xfrm>
            <a:off x="4651159" y="762931"/>
            <a:ext cx="1768010" cy="4161708"/>
            <a:chOff x="4804229" y="248199"/>
            <a:chExt cx="1768010" cy="4161708"/>
          </a:xfrm>
        </p:grpSpPr>
        <p:pic>
          <p:nvPicPr>
            <p:cNvPr id="4" name="Picture 3" descr="A picture containing indoor, electronics, table&#10;&#10;Description generated with high confidence">
              <a:extLst>
                <a:ext uri="{FF2B5EF4-FFF2-40B4-BE49-F238E27FC236}">
                  <a16:creationId xmlns:a16="http://schemas.microsoft.com/office/drawing/2014/main" id="{C92391A7-DAA6-40A7-9B92-3C9220D7E5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33" r="16095" b="7080"/>
            <a:stretch/>
          </p:blipFill>
          <p:spPr>
            <a:xfrm>
              <a:off x="4804229" y="2139886"/>
              <a:ext cx="1768010" cy="2270021"/>
            </a:xfrm>
            <a:prstGeom prst="rect">
              <a:avLst/>
            </a:prstGeom>
          </p:spPr>
        </p:pic>
        <p:pic>
          <p:nvPicPr>
            <p:cNvPr id="5" name="Picture 8" descr="Kết quả hình ảnh cho TREES">
              <a:extLst>
                <a:ext uri="{FF2B5EF4-FFF2-40B4-BE49-F238E27FC236}">
                  <a16:creationId xmlns:a16="http://schemas.microsoft.com/office/drawing/2014/main" id="{C4CB304D-C623-4E74-8C8F-E9CBED37E0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8633" y="248199"/>
              <a:ext cx="1459202" cy="2270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34F639D-6A3D-4375-8860-F8FA88E53F61}"/>
              </a:ext>
            </a:extLst>
          </p:cNvPr>
          <p:cNvGrpSpPr/>
          <p:nvPr/>
        </p:nvGrpSpPr>
        <p:grpSpPr>
          <a:xfrm>
            <a:off x="7564793" y="4234730"/>
            <a:ext cx="2016245" cy="1429556"/>
            <a:chOff x="8229600" y="1473993"/>
            <a:chExt cx="2807596" cy="2270020"/>
          </a:xfrm>
        </p:grpSpPr>
        <p:pic>
          <p:nvPicPr>
            <p:cNvPr id="2050" name="Picture 2" descr="Káº¿t quáº£ hÃ¬nh áº£nh cho fsc LOGO">
              <a:extLst>
                <a:ext uri="{FF2B5EF4-FFF2-40B4-BE49-F238E27FC236}">
                  <a16:creationId xmlns:a16="http://schemas.microsoft.com/office/drawing/2014/main" id="{072A7D02-E251-4A06-93DE-CF28EF2967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46"/>
            <a:stretch/>
          </p:blipFill>
          <p:spPr bwMode="auto">
            <a:xfrm>
              <a:off x="8229600" y="1473993"/>
              <a:ext cx="2807596" cy="2270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Káº¿t quáº£ hÃ¬nh áº£nh cho VIETNAM MAP">
              <a:extLst>
                <a:ext uri="{FF2B5EF4-FFF2-40B4-BE49-F238E27FC236}">
                  <a16:creationId xmlns:a16="http://schemas.microsoft.com/office/drawing/2014/main" id="{31019D37-B290-477E-B520-ABD1750770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33398" y="1695787"/>
              <a:ext cx="1036049" cy="1826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711761C-C31B-4EFC-8F5C-8555DCB9E7F2}"/>
              </a:ext>
            </a:extLst>
          </p:cNvPr>
          <p:cNvGrpSpPr/>
          <p:nvPr/>
        </p:nvGrpSpPr>
        <p:grpSpPr>
          <a:xfrm>
            <a:off x="1993663" y="841175"/>
            <a:ext cx="2427683" cy="2247850"/>
            <a:chOff x="1993663" y="841175"/>
            <a:chExt cx="2427683" cy="224785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A796668-ECF7-43F6-BF39-B62C3D52E2D7}"/>
                </a:ext>
              </a:extLst>
            </p:cNvPr>
            <p:cNvGrpSpPr/>
            <p:nvPr/>
          </p:nvGrpSpPr>
          <p:grpSpPr>
            <a:xfrm>
              <a:off x="1993663" y="841175"/>
              <a:ext cx="1466635" cy="2247850"/>
              <a:chOff x="995251" y="1362100"/>
              <a:chExt cx="1768010" cy="2921781"/>
            </a:xfrm>
          </p:grpSpPr>
          <p:pic>
            <p:nvPicPr>
              <p:cNvPr id="7" name="Picture 6" descr="A close up of a map&#10;&#10;Description generated with high confidence">
                <a:extLst>
                  <a:ext uri="{FF2B5EF4-FFF2-40B4-BE49-F238E27FC236}">
                    <a16:creationId xmlns:a16="http://schemas.microsoft.com/office/drawing/2014/main" id="{B14B431D-3425-44B0-8EEA-1B4627066D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524" t="5703" r="53492" b="12804"/>
              <a:stretch/>
            </p:blipFill>
            <p:spPr>
              <a:xfrm>
                <a:off x="995251" y="1362100"/>
                <a:ext cx="1768010" cy="2921781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AD1DD9-3B69-46FB-A5A0-FBC9345E6298}"/>
                  </a:ext>
                </a:extLst>
              </p:cNvPr>
              <p:cNvSpPr txBox="1"/>
              <p:nvPr/>
            </p:nvSpPr>
            <p:spPr>
              <a:xfrm>
                <a:off x="995251" y="3100298"/>
                <a:ext cx="1184941" cy="391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FORMIS</a:t>
                </a:r>
              </a:p>
            </p:txBody>
          </p:sp>
        </p:grp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28E4769C-28EA-4DD6-9094-CF5ADBF6C284}"/>
                </a:ext>
              </a:extLst>
            </p:cNvPr>
            <p:cNvSpPr/>
            <p:nvPr/>
          </p:nvSpPr>
          <p:spPr>
            <a:xfrm rot="1221446">
              <a:off x="3429672" y="2432400"/>
              <a:ext cx="991674" cy="503333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E23CB42-9AA4-44E0-B66D-384DCB643798}"/>
              </a:ext>
            </a:extLst>
          </p:cNvPr>
          <p:cNvSpPr/>
          <p:nvPr/>
        </p:nvSpPr>
        <p:spPr>
          <a:xfrm rot="12913000">
            <a:off x="6367817" y="4281618"/>
            <a:ext cx="991674" cy="50333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A3CD5C-1AD9-4F8A-A0F8-7377169D894A}"/>
              </a:ext>
            </a:extLst>
          </p:cNvPr>
          <p:cNvGrpSpPr/>
          <p:nvPr/>
        </p:nvGrpSpPr>
        <p:grpSpPr>
          <a:xfrm>
            <a:off x="6432172" y="804222"/>
            <a:ext cx="3022256" cy="1955621"/>
            <a:chOff x="6432172" y="804222"/>
            <a:chExt cx="3022256" cy="1955621"/>
          </a:xfrm>
        </p:grpSpPr>
        <p:pic>
          <p:nvPicPr>
            <p:cNvPr id="2054" name="Picture 6" descr="http://dev.itwood.vn/themes/img/logo.png">
              <a:extLst>
                <a:ext uri="{FF2B5EF4-FFF2-40B4-BE49-F238E27FC236}">
                  <a16:creationId xmlns:a16="http://schemas.microsoft.com/office/drawing/2014/main" id="{6EA557BC-B141-42F4-A6FF-5EA2BD96C1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8136" y="804222"/>
              <a:ext cx="2346292" cy="1955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09DA6F56-8B09-47CF-B692-2530D8494B15}"/>
                </a:ext>
              </a:extLst>
            </p:cNvPr>
            <p:cNvSpPr/>
            <p:nvPr/>
          </p:nvSpPr>
          <p:spPr>
            <a:xfrm rot="8327013">
              <a:off x="6432172" y="2164060"/>
              <a:ext cx="991674" cy="503333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49E1659-26AA-45B9-A410-0BBF3549C853}"/>
              </a:ext>
            </a:extLst>
          </p:cNvPr>
          <p:cNvGrpSpPr/>
          <p:nvPr/>
        </p:nvGrpSpPr>
        <p:grpSpPr>
          <a:xfrm>
            <a:off x="6634621" y="2815906"/>
            <a:ext cx="3558190" cy="1118060"/>
            <a:chOff x="6634621" y="2815906"/>
            <a:chExt cx="3558190" cy="1118060"/>
          </a:xfrm>
        </p:grpSpPr>
        <p:pic>
          <p:nvPicPr>
            <p:cNvPr id="2056" name="Picture 8" descr="SRD Logo Footer">
              <a:extLst>
                <a:ext uri="{FF2B5EF4-FFF2-40B4-BE49-F238E27FC236}">
                  <a16:creationId xmlns:a16="http://schemas.microsoft.com/office/drawing/2014/main" id="{B5978AE0-386F-4C6B-A9F3-4B338B8A95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80" t="10061"/>
            <a:stretch/>
          </p:blipFill>
          <p:spPr bwMode="auto">
            <a:xfrm>
              <a:off x="7967235" y="2815906"/>
              <a:ext cx="2225576" cy="1118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8D5B4E5B-F399-42E6-8732-AE0BF25DCA4A}"/>
                </a:ext>
              </a:extLst>
            </p:cNvPr>
            <p:cNvSpPr/>
            <p:nvPr/>
          </p:nvSpPr>
          <p:spPr>
            <a:xfrm rot="10800000">
              <a:off x="6634621" y="3081227"/>
              <a:ext cx="991674" cy="503333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742AEBB-9FA9-4448-B6F7-5500BEF8210A}"/>
              </a:ext>
            </a:extLst>
          </p:cNvPr>
          <p:cNvGrpSpPr/>
          <p:nvPr/>
        </p:nvGrpSpPr>
        <p:grpSpPr>
          <a:xfrm>
            <a:off x="1130774" y="3032951"/>
            <a:ext cx="3190618" cy="1706587"/>
            <a:chOff x="1130774" y="3032951"/>
            <a:chExt cx="3190618" cy="1706587"/>
          </a:xfrm>
        </p:grpSpPr>
        <p:pic>
          <p:nvPicPr>
            <p:cNvPr id="17" name="Picture 4" descr="Káº¿t quáº£ hÃ¬nh áº£nh cho vietnam rubber association">
              <a:extLst>
                <a:ext uri="{FF2B5EF4-FFF2-40B4-BE49-F238E27FC236}">
                  <a16:creationId xmlns:a16="http://schemas.microsoft.com/office/drawing/2014/main" id="{1E69624C-FAAC-4C07-8B46-1312B811C0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774" y="3032951"/>
              <a:ext cx="1706587" cy="170658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1F9740A1-C976-4203-9D2D-C8170CD8696C}"/>
                </a:ext>
              </a:extLst>
            </p:cNvPr>
            <p:cNvSpPr/>
            <p:nvPr/>
          </p:nvSpPr>
          <p:spPr>
            <a:xfrm>
              <a:off x="3037813" y="3607359"/>
              <a:ext cx="1283579" cy="503333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9519971-5D04-49B9-83D5-9CAA542C4688}"/>
              </a:ext>
            </a:extLst>
          </p:cNvPr>
          <p:cNvGrpSpPr/>
          <p:nvPr/>
        </p:nvGrpSpPr>
        <p:grpSpPr>
          <a:xfrm>
            <a:off x="4011034" y="4674953"/>
            <a:ext cx="3249022" cy="2071004"/>
            <a:chOff x="4011034" y="4674953"/>
            <a:chExt cx="3249022" cy="2071004"/>
          </a:xfrm>
        </p:grpSpPr>
        <p:pic>
          <p:nvPicPr>
            <p:cNvPr id="2060" name="Picture 12" descr="Káº¿t quáº£ hÃ¬nh áº£nh cho community feedback">
              <a:extLst>
                <a:ext uri="{FF2B5EF4-FFF2-40B4-BE49-F238E27FC236}">
                  <a16:creationId xmlns:a16="http://schemas.microsoft.com/office/drawing/2014/main" id="{035FF88D-6583-45F2-AE5B-99DE3B580D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1034" y="5426363"/>
              <a:ext cx="3249022" cy="131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715E5EEB-2E53-4996-8BEB-E7F45D85E189}"/>
                </a:ext>
              </a:extLst>
            </p:cNvPr>
            <p:cNvSpPr/>
            <p:nvPr/>
          </p:nvSpPr>
          <p:spPr>
            <a:xfrm rot="16200000">
              <a:off x="5282762" y="4718880"/>
              <a:ext cx="591187" cy="503333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8DC47738-47BB-4B16-B48A-CCDA4FC85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86"/>
            <a:ext cx="10515600" cy="74245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CÁC NGUỒN DỮ LIỆU RỪNG TRỒNG VN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27B042-A42C-4132-A616-79ADE726C7AD}"/>
              </a:ext>
            </a:extLst>
          </p:cNvPr>
          <p:cNvGrpSpPr/>
          <p:nvPr/>
        </p:nvGrpSpPr>
        <p:grpSpPr>
          <a:xfrm>
            <a:off x="2166369" y="4598269"/>
            <a:ext cx="2384994" cy="2032633"/>
            <a:chOff x="2166369" y="4598269"/>
            <a:chExt cx="2384994" cy="203263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CC79C96-B226-464A-920B-E07D40C64C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3" t="8159" r="7743" b="8159"/>
            <a:stretch/>
          </p:blipFill>
          <p:spPr>
            <a:xfrm>
              <a:off x="2166369" y="5081523"/>
              <a:ext cx="1539928" cy="1549379"/>
            </a:xfrm>
            <a:prstGeom prst="rect">
              <a:avLst/>
            </a:prstGeom>
          </p:spPr>
        </p:pic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30FF5FA9-163A-4385-BF21-513EE5212227}"/>
                </a:ext>
              </a:extLst>
            </p:cNvPr>
            <p:cNvSpPr/>
            <p:nvPr/>
          </p:nvSpPr>
          <p:spPr>
            <a:xfrm rot="19449462">
              <a:off x="3559689" y="4598269"/>
              <a:ext cx="991674" cy="503333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244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3FD1998-E529-4089-A967-7ACD4A483F85}"/>
              </a:ext>
            </a:extLst>
          </p:cNvPr>
          <p:cNvGrpSpPr/>
          <p:nvPr/>
        </p:nvGrpSpPr>
        <p:grpSpPr>
          <a:xfrm>
            <a:off x="1485919" y="1347796"/>
            <a:ext cx="3074870" cy="5458968"/>
            <a:chOff x="995251" y="1480056"/>
            <a:chExt cx="1768010" cy="3305045"/>
          </a:xfrm>
        </p:grpSpPr>
        <p:pic>
          <p:nvPicPr>
            <p:cNvPr id="5" name="Picture 4" descr="A close up of a map&#10;&#10;Description generated with high confidence">
              <a:extLst>
                <a:ext uri="{FF2B5EF4-FFF2-40B4-BE49-F238E27FC236}">
                  <a16:creationId xmlns:a16="http://schemas.microsoft.com/office/drawing/2014/main" id="{DFE1E1D2-A568-4B42-8D6F-76AA72102A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24" t="8993" r="53492" b="12804"/>
            <a:stretch/>
          </p:blipFill>
          <p:spPr>
            <a:xfrm>
              <a:off x="995251" y="1480056"/>
              <a:ext cx="1768010" cy="280382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472FBE-60FB-415D-A833-4640B4E8734A}"/>
                </a:ext>
              </a:extLst>
            </p:cNvPr>
            <p:cNvSpPr txBox="1"/>
            <p:nvPr/>
          </p:nvSpPr>
          <p:spPr>
            <a:xfrm>
              <a:off x="1199672" y="4283881"/>
              <a:ext cx="1465011" cy="501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>
                      <a:lumMod val="75000"/>
                    </a:schemeClr>
                  </a:solidFill>
                </a:rPr>
                <a:t>FORMIS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4A11C0-3C6F-4009-B493-6C77FA4A9258}"/>
              </a:ext>
            </a:extLst>
          </p:cNvPr>
          <p:cNvGrpSpPr/>
          <p:nvPr/>
        </p:nvGrpSpPr>
        <p:grpSpPr>
          <a:xfrm>
            <a:off x="6611549" y="2543456"/>
            <a:ext cx="5580451" cy="1905181"/>
            <a:chOff x="6203350" y="2779684"/>
            <a:chExt cx="5580451" cy="190518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5A1F845-5D68-4B7C-B625-A1789EFA0D7A}"/>
                </a:ext>
              </a:extLst>
            </p:cNvPr>
            <p:cNvGrpSpPr/>
            <p:nvPr/>
          </p:nvGrpSpPr>
          <p:grpSpPr>
            <a:xfrm>
              <a:off x="6203350" y="2779684"/>
              <a:ext cx="3237124" cy="1905181"/>
              <a:chOff x="4001477" y="3778734"/>
              <a:chExt cx="3160077" cy="1983347"/>
            </a:xfrm>
          </p:grpSpPr>
          <p:pic>
            <p:nvPicPr>
              <p:cNvPr id="9" name="Picture 6" descr="Kết quả hình ảnh cho farmer icon">
                <a:extLst>
                  <a:ext uri="{FF2B5EF4-FFF2-40B4-BE49-F238E27FC236}">
                    <a16:creationId xmlns:a16="http://schemas.microsoft.com/office/drawing/2014/main" id="{19EF16CA-4E3A-4A47-B77B-1281D8A4CE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4710" y="3900893"/>
                <a:ext cx="1642579" cy="1647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Kết quả hình ảnh cho forest icon">
                <a:extLst>
                  <a:ext uri="{FF2B5EF4-FFF2-40B4-BE49-F238E27FC236}">
                    <a16:creationId xmlns:a16="http://schemas.microsoft.com/office/drawing/2014/main" id="{0C0C3000-4A7C-4373-9C26-1A4306C4ED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1477" y="3778734"/>
                <a:ext cx="1949196" cy="19833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0" name="Picture 8" descr="Káº¿t quáº£ hÃ¬nh áº£nh cho no icon">
                <a:extLst>
                  <a:ext uri="{FF2B5EF4-FFF2-40B4-BE49-F238E27FC236}">
                    <a16:creationId xmlns:a16="http://schemas.microsoft.com/office/drawing/2014/main" id="{629639C0-1CD6-4CDC-944A-18B51287B0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2026" y="3900893"/>
                <a:ext cx="1649528" cy="16472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016D93-DFED-4EA2-9803-4415A960FC74}"/>
                </a:ext>
              </a:extLst>
            </p:cNvPr>
            <p:cNvSpPr txBox="1"/>
            <p:nvPr/>
          </p:nvSpPr>
          <p:spPr>
            <a:xfrm>
              <a:off x="9504346" y="3359146"/>
              <a:ext cx="22794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Không</a:t>
              </a:r>
              <a:r>
                <a:rPr lang="en-US" dirty="0"/>
                <a:t> </a:t>
              </a:r>
              <a:r>
                <a:rPr lang="en-US" dirty="0" err="1"/>
                <a:t>có</a:t>
              </a:r>
              <a:r>
                <a:rPr lang="en-US" dirty="0"/>
                <a:t> </a:t>
              </a:r>
              <a:r>
                <a:rPr lang="en-US" dirty="0" err="1"/>
                <a:t>tên</a:t>
              </a:r>
              <a:r>
                <a:rPr lang="en-US" dirty="0"/>
                <a:t> </a:t>
              </a:r>
              <a:r>
                <a:rPr lang="en-US" dirty="0" err="1"/>
                <a:t>chủ</a:t>
              </a:r>
              <a:r>
                <a:rPr lang="en-US" dirty="0"/>
                <a:t> </a:t>
              </a:r>
              <a:r>
                <a:rPr lang="en-US" dirty="0" err="1"/>
                <a:t>rừng</a:t>
              </a:r>
              <a:r>
                <a:rPr lang="en-US" dirty="0"/>
                <a:t> </a:t>
              </a:r>
              <a:r>
                <a:rPr lang="en-US" dirty="0" err="1"/>
                <a:t>và</a:t>
              </a:r>
              <a:r>
                <a:rPr lang="en-US" dirty="0"/>
                <a:t> </a:t>
              </a:r>
              <a:r>
                <a:rPr lang="en-US" dirty="0" err="1"/>
                <a:t>số</a:t>
              </a:r>
              <a:r>
                <a:rPr lang="en-US" dirty="0"/>
                <a:t> ĐT </a:t>
              </a:r>
              <a:r>
                <a:rPr lang="en-US" dirty="0" err="1"/>
                <a:t>liên</a:t>
              </a:r>
              <a:r>
                <a:rPr lang="en-US" dirty="0"/>
                <a:t> </a:t>
              </a:r>
              <a:r>
                <a:rPr lang="en-US" dirty="0" err="1"/>
                <a:t>hệ</a:t>
              </a:r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2541B30-6EAB-42E0-88AC-8A5556F4675D}"/>
              </a:ext>
            </a:extLst>
          </p:cNvPr>
          <p:cNvGrpSpPr/>
          <p:nvPr/>
        </p:nvGrpSpPr>
        <p:grpSpPr>
          <a:xfrm>
            <a:off x="5936053" y="4711468"/>
            <a:ext cx="4779170" cy="1772131"/>
            <a:chOff x="5344555" y="4783876"/>
            <a:chExt cx="3583383" cy="1772131"/>
          </a:xfrm>
        </p:grpSpPr>
        <p:pic>
          <p:nvPicPr>
            <p:cNvPr id="3084" name="Picture 12" descr="Káº¿t quáº£ hÃ¬nh áº£nh cho location icon">
              <a:extLst>
                <a:ext uri="{FF2B5EF4-FFF2-40B4-BE49-F238E27FC236}">
                  <a16:creationId xmlns:a16="http://schemas.microsoft.com/office/drawing/2014/main" id="{4EAA523D-0310-46D0-9082-8588DCDCB9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4555" y="4783876"/>
              <a:ext cx="1188577" cy="177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331592-E298-4CD3-A30D-0FEF1D3C488C}"/>
                </a:ext>
              </a:extLst>
            </p:cNvPr>
            <p:cNvSpPr txBox="1"/>
            <p:nvPr/>
          </p:nvSpPr>
          <p:spPr>
            <a:xfrm>
              <a:off x="6533133" y="5346775"/>
              <a:ext cx="23948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Lấy</a:t>
              </a:r>
              <a:r>
                <a:rPr lang="en-US" dirty="0"/>
                <a:t> </a:t>
              </a:r>
              <a:r>
                <a:rPr lang="en-US" dirty="0" err="1"/>
                <a:t>lô</a:t>
              </a:r>
              <a:r>
                <a:rPr lang="en-US" dirty="0"/>
                <a:t> </a:t>
              </a:r>
              <a:r>
                <a:rPr lang="en-US" dirty="0" err="1"/>
                <a:t>khoảnh</a:t>
              </a:r>
              <a:r>
                <a:rPr lang="en-US" dirty="0"/>
                <a:t> </a:t>
              </a:r>
              <a:r>
                <a:rPr lang="en-US" dirty="0" err="1"/>
                <a:t>làm</a:t>
              </a:r>
              <a:r>
                <a:rPr lang="en-US" dirty="0"/>
                <a:t> </a:t>
              </a:r>
              <a:r>
                <a:rPr lang="en-US" dirty="0" err="1"/>
                <a:t>trung</a:t>
              </a:r>
              <a:r>
                <a:rPr lang="en-US" dirty="0"/>
                <a:t> </a:t>
              </a:r>
              <a:r>
                <a:rPr lang="en-US" dirty="0" err="1"/>
                <a:t>tâm</a:t>
              </a:r>
              <a:r>
                <a:rPr lang="en-US" dirty="0"/>
                <a:t>, </a:t>
              </a:r>
              <a:r>
                <a:rPr lang="en-US" dirty="0" err="1"/>
                <a:t>không</a:t>
              </a:r>
              <a:r>
                <a:rPr lang="en-US" dirty="0"/>
                <a:t> </a:t>
              </a:r>
              <a:r>
                <a:rPr lang="en-US" dirty="0" err="1"/>
                <a:t>có</a:t>
              </a:r>
              <a:r>
                <a:rPr lang="en-US" dirty="0"/>
                <a:t> </a:t>
              </a:r>
              <a:r>
                <a:rPr lang="en-US" dirty="0" err="1"/>
                <a:t>địa</a:t>
              </a:r>
              <a:r>
                <a:rPr lang="en-US" dirty="0"/>
                <a:t> </a:t>
              </a:r>
              <a:r>
                <a:rPr lang="en-US" dirty="0" err="1"/>
                <a:t>chỉ</a:t>
              </a:r>
              <a:r>
                <a:rPr lang="en-US" dirty="0"/>
                <a:t> </a:t>
              </a:r>
              <a:r>
                <a:rPr lang="en-US" dirty="0" err="1"/>
                <a:t>cụ</a:t>
              </a:r>
              <a:r>
                <a:rPr lang="en-US" dirty="0"/>
                <a:t> </a:t>
              </a:r>
              <a:r>
                <a:rPr lang="en-US" dirty="0" err="1"/>
                <a:t>thể</a:t>
              </a:r>
              <a:r>
                <a:rPr lang="en-US" dirty="0"/>
                <a:t>, </a:t>
              </a:r>
              <a:r>
                <a:rPr lang="en-US" dirty="0" err="1"/>
                <a:t>chỉ</a:t>
              </a:r>
              <a:r>
                <a:rPr lang="en-US" dirty="0"/>
                <a:t> </a:t>
              </a:r>
              <a:r>
                <a:rPr lang="en-US" dirty="0" err="1"/>
                <a:t>có</a:t>
              </a:r>
              <a:r>
                <a:rPr lang="en-US" dirty="0"/>
                <a:t> </a:t>
              </a:r>
              <a:r>
                <a:rPr lang="en-US" dirty="0" err="1"/>
                <a:t>tọa</a:t>
              </a:r>
              <a:r>
                <a:rPr lang="en-US" dirty="0"/>
                <a:t> </a:t>
              </a:r>
              <a:r>
                <a:rPr lang="en-US" dirty="0" err="1"/>
                <a:t>độ</a:t>
              </a:r>
              <a:r>
                <a:rPr lang="en-US" dirty="0"/>
                <a:t>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E9C15F1-A15B-4115-86F3-8CB80C106A4D}"/>
              </a:ext>
            </a:extLst>
          </p:cNvPr>
          <p:cNvSpPr txBox="1"/>
          <p:nvPr/>
        </p:nvSpPr>
        <p:spPr>
          <a:xfrm>
            <a:off x="897011" y="349625"/>
            <a:ext cx="425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NHỮNG VẤN ĐỀ KHI SỬ DỤNG DỮ LIỆU QUẢN LÝ RỪNG QUỐC GIA FORMIS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1944D9-CCE6-416B-BA8D-8FCD63F123A4}"/>
              </a:ext>
            </a:extLst>
          </p:cNvPr>
          <p:cNvGrpSpPr/>
          <p:nvPr/>
        </p:nvGrpSpPr>
        <p:grpSpPr>
          <a:xfrm>
            <a:off x="5936054" y="349625"/>
            <a:ext cx="5085390" cy="1996346"/>
            <a:chOff x="5936054" y="349625"/>
            <a:chExt cx="5085390" cy="199634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8EF7011-FF00-4908-AEFC-97E82B105AE8}"/>
                </a:ext>
              </a:extLst>
            </p:cNvPr>
            <p:cNvGrpSpPr/>
            <p:nvPr/>
          </p:nvGrpSpPr>
          <p:grpSpPr>
            <a:xfrm>
              <a:off x="5936054" y="349625"/>
              <a:ext cx="5085390" cy="1996346"/>
              <a:chOff x="5558683" y="0"/>
              <a:chExt cx="5085390" cy="1996346"/>
            </a:xfrm>
          </p:grpSpPr>
          <p:pic>
            <p:nvPicPr>
              <p:cNvPr id="3074" name="Picture 2" descr="Káº¿t quáº£ hÃ¬nh áº£nh cho data icon">
                <a:extLst>
                  <a:ext uri="{FF2B5EF4-FFF2-40B4-BE49-F238E27FC236}">
                    <a16:creationId xmlns:a16="http://schemas.microsoft.com/office/drawing/2014/main" id="{4815C1CC-989E-41D4-B56E-ECC0E2E66F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58683" y="0"/>
                <a:ext cx="2977151" cy="19963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65C542-DE17-4B42-87BE-BEAAB1C0E504}"/>
                  </a:ext>
                </a:extLst>
              </p:cNvPr>
              <p:cNvSpPr txBox="1"/>
              <p:nvPr/>
            </p:nvSpPr>
            <p:spPr>
              <a:xfrm>
                <a:off x="8612073" y="675006"/>
                <a:ext cx="203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Dữ</a:t>
                </a:r>
                <a:r>
                  <a:rPr lang="en-US" dirty="0"/>
                  <a:t> </a:t>
                </a:r>
                <a:r>
                  <a:rPr lang="en-US" dirty="0" err="1"/>
                  <a:t>liệu</a:t>
                </a:r>
                <a:r>
                  <a:rPr lang="en-US" dirty="0"/>
                  <a:t> </a:t>
                </a:r>
                <a:r>
                  <a:rPr lang="en-US" dirty="0" err="1"/>
                  <a:t>cũ</a:t>
                </a:r>
                <a:r>
                  <a:rPr lang="en-US" dirty="0"/>
                  <a:t>,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còn</a:t>
                </a:r>
                <a:r>
                  <a:rPr lang="en-US" dirty="0"/>
                  <a:t> </a:t>
                </a:r>
                <a:r>
                  <a:rPr lang="en-US" dirty="0" err="1"/>
                  <a:t>chính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endParaRPr lang="en-US" dirty="0"/>
              </a:p>
            </p:txBody>
          </p:sp>
        </p:grpSp>
        <p:pic>
          <p:nvPicPr>
            <p:cNvPr id="1030" name="Picture 6" descr="Káº¿t quáº£ hÃ¬nh áº£nh cho 2017">
              <a:extLst>
                <a:ext uri="{FF2B5EF4-FFF2-40B4-BE49-F238E27FC236}">
                  <a16:creationId xmlns:a16="http://schemas.microsoft.com/office/drawing/2014/main" id="{A092C44C-9551-4D32-8A2E-E3D7031F7F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35" t="53992" r="20898"/>
            <a:stretch/>
          </p:blipFill>
          <p:spPr bwMode="auto">
            <a:xfrm>
              <a:off x="5936054" y="926867"/>
              <a:ext cx="2870347" cy="867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6390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918EE2E-82B7-4BF2-ACEE-F3987AD998C6}"/>
              </a:ext>
            </a:extLst>
          </p:cNvPr>
          <p:cNvGrpSpPr/>
          <p:nvPr/>
        </p:nvGrpSpPr>
        <p:grpSpPr>
          <a:xfrm>
            <a:off x="3838054" y="849656"/>
            <a:ext cx="3757831" cy="2847804"/>
            <a:chOff x="632024" y="470958"/>
            <a:chExt cx="4084023" cy="332914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CB395AB-632A-4528-BFA1-C31194CCDC79}"/>
                </a:ext>
              </a:extLst>
            </p:cNvPr>
            <p:cNvGrpSpPr/>
            <p:nvPr/>
          </p:nvGrpSpPr>
          <p:grpSpPr>
            <a:xfrm>
              <a:off x="632024" y="470958"/>
              <a:ext cx="4084023" cy="3072300"/>
              <a:chOff x="1172259" y="139359"/>
              <a:chExt cx="4084023" cy="3072300"/>
            </a:xfrm>
          </p:grpSpPr>
          <p:pic>
            <p:nvPicPr>
              <p:cNvPr id="4" name="Picture 2" descr="HÃ¬nh áº£nh cÃ³ liÃªn quan">
                <a:extLst>
                  <a:ext uri="{FF2B5EF4-FFF2-40B4-BE49-F238E27FC236}">
                    <a16:creationId xmlns:a16="http://schemas.microsoft.com/office/drawing/2014/main" id="{5DA1F393-485B-4454-9F9B-0F52CD900F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2259" y="761244"/>
                <a:ext cx="4084023" cy="24504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6" name="Picture 6" descr="Káº¿t quáº£ hÃ¬nh áº£nh cho contact icon">
                <a:extLst>
                  <a:ext uri="{FF2B5EF4-FFF2-40B4-BE49-F238E27FC236}">
                    <a16:creationId xmlns:a16="http://schemas.microsoft.com/office/drawing/2014/main" id="{98C26E68-C3AA-4626-BC3F-90380E7BBE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710" y="139359"/>
                <a:ext cx="1043006" cy="9984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7E48BF-0212-4669-ACA3-A1CE829DAC98}"/>
                </a:ext>
              </a:extLst>
            </p:cNvPr>
            <p:cNvSpPr txBox="1"/>
            <p:nvPr/>
          </p:nvSpPr>
          <p:spPr>
            <a:xfrm>
              <a:off x="1071864" y="3430771"/>
              <a:ext cx="32802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Bổ</a:t>
              </a:r>
              <a:r>
                <a:rPr lang="en-US" dirty="0"/>
                <a:t> sung </a:t>
              </a:r>
              <a:r>
                <a:rPr lang="en-US" dirty="0" err="1"/>
                <a:t>liên</a:t>
              </a:r>
              <a:r>
                <a:rPr lang="en-US" dirty="0"/>
                <a:t> </a:t>
              </a:r>
              <a:r>
                <a:rPr lang="en-US" dirty="0" err="1"/>
                <a:t>hệ</a:t>
              </a:r>
              <a:r>
                <a:rPr lang="en-US" dirty="0"/>
                <a:t> </a:t>
              </a:r>
              <a:r>
                <a:rPr lang="en-US" dirty="0" err="1"/>
                <a:t>gián</a:t>
              </a:r>
              <a:r>
                <a:rPr lang="en-US" dirty="0"/>
                <a:t> </a:t>
              </a:r>
              <a:r>
                <a:rPr lang="en-US" dirty="0" err="1"/>
                <a:t>tiếp</a:t>
              </a:r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33D1C5-3F80-4145-B536-984E1CD42A24}"/>
              </a:ext>
            </a:extLst>
          </p:cNvPr>
          <p:cNvGrpSpPr/>
          <p:nvPr/>
        </p:nvGrpSpPr>
        <p:grpSpPr>
          <a:xfrm>
            <a:off x="3706126" y="3977428"/>
            <a:ext cx="3957198" cy="2876585"/>
            <a:chOff x="432657" y="3748034"/>
            <a:chExt cx="4853994" cy="3322939"/>
          </a:xfrm>
        </p:grpSpPr>
        <p:pic>
          <p:nvPicPr>
            <p:cNvPr id="5" name="Picture 8" descr="Káº¿t quáº£ hÃ¬nh áº£nh cho satellite location map vietnam">
              <a:extLst>
                <a:ext uri="{FF2B5EF4-FFF2-40B4-BE49-F238E27FC236}">
                  <a16:creationId xmlns:a16="http://schemas.microsoft.com/office/drawing/2014/main" id="{93C6A319-9C88-4673-9BD0-33C0F60578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024" y="3748034"/>
              <a:ext cx="4455260" cy="2615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5F8A7B-21FB-4AE2-8833-535017C01D39}"/>
                </a:ext>
              </a:extLst>
            </p:cNvPr>
            <p:cNvSpPr txBox="1"/>
            <p:nvPr/>
          </p:nvSpPr>
          <p:spPr>
            <a:xfrm>
              <a:off x="432657" y="6395460"/>
              <a:ext cx="4853994" cy="675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Sử</a:t>
              </a:r>
              <a:r>
                <a:rPr lang="en-US" sz="1600" dirty="0"/>
                <a:t> </a:t>
              </a:r>
              <a:r>
                <a:rPr lang="en-US" sz="1600" dirty="0" err="1"/>
                <a:t>dụng</a:t>
              </a:r>
              <a:r>
                <a:rPr lang="en-US" sz="1600" dirty="0"/>
                <a:t> </a:t>
              </a:r>
              <a:r>
                <a:rPr lang="en-US" sz="1600" dirty="0" err="1"/>
                <a:t>tọa</a:t>
              </a:r>
              <a:r>
                <a:rPr lang="en-US" sz="1600" dirty="0"/>
                <a:t> </a:t>
              </a:r>
              <a:r>
                <a:rPr lang="en-US" sz="1600" dirty="0" err="1"/>
                <a:t>độ</a:t>
              </a:r>
              <a:r>
                <a:rPr lang="en-US" sz="1600" dirty="0"/>
                <a:t> </a:t>
              </a:r>
              <a:r>
                <a:rPr lang="en-US" sz="1600" dirty="0" err="1"/>
                <a:t>để</a:t>
              </a:r>
              <a:r>
                <a:rPr lang="en-US" sz="1600" dirty="0"/>
                <a:t> </a:t>
              </a:r>
              <a:r>
                <a:rPr lang="en-US" sz="1600" dirty="0" err="1"/>
                <a:t>xác</a:t>
              </a:r>
              <a:r>
                <a:rPr lang="en-US" sz="1600" dirty="0"/>
                <a:t> </a:t>
              </a:r>
              <a:r>
                <a:rPr lang="en-US" sz="1600" dirty="0" err="1"/>
                <a:t>định</a:t>
              </a:r>
              <a:r>
                <a:rPr lang="en-US" sz="1600" dirty="0"/>
                <a:t> </a:t>
              </a:r>
              <a:r>
                <a:rPr lang="en-US" sz="1600" dirty="0" err="1"/>
                <a:t>vị</a:t>
              </a:r>
              <a:r>
                <a:rPr lang="en-US" sz="1600" dirty="0"/>
                <a:t> </a:t>
              </a:r>
              <a:r>
                <a:rPr lang="en-US" sz="1600" dirty="0" err="1"/>
                <a:t>trí</a:t>
              </a:r>
              <a:r>
                <a:rPr lang="en-US" sz="1600" dirty="0"/>
                <a:t> </a:t>
              </a:r>
              <a:r>
                <a:rPr lang="en-US" sz="1600" dirty="0" err="1"/>
                <a:t>trên</a:t>
              </a:r>
              <a:r>
                <a:rPr lang="en-US" sz="1600" dirty="0"/>
                <a:t> </a:t>
              </a:r>
              <a:r>
                <a:rPr lang="en-US" sz="1600" dirty="0" err="1"/>
                <a:t>ảnh</a:t>
              </a:r>
              <a:r>
                <a:rPr lang="en-US" sz="1600" dirty="0"/>
                <a:t> </a:t>
              </a:r>
              <a:r>
                <a:rPr lang="en-US" sz="1600" dirty="0" err="1"/>
                <a:t>vệ</a:t>
              </a:r>
              <a:r>
                <a:rPr lang="en-US" sz="1600" dirty="0"/>
                <a:t> </a:t>
              </a:r>
              <a:r>
                <a:rPr lang="en-US" sz="1600" dirty="0" err="1"/>
                <a:t>tinh</a:t>
              </a:r>
              <a:endParaRPr lang="en-US" sz="160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7E0C158-5E07-4AD6-B137-74220111176A}"/>
              </a:ext>
            </a:extLst>
          </p:cNvPr>
          <p:cNvGrpSpPr/>
          <p:nvPr/>
        </p:nvGrpSpPr>
        <p:grpSpPr>
          <a:xfrm>
            <a:off x="7531999" y="911776"/>
            <a:ext cx="4585298" cy="4982932"/>
            <a:chOff x="4794565" y="1154549"/>
            <a:chExt cx="4853994" cy="522072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12BC5E4-0A96-4A7F-94F7-FADEC0C6BE0C}"/>
                </a:ext>
              </a:extLst>
            </p:cNvPr>
            <p:cNvGrpSpPr/>
            <p:nvPr/>
          </p:nvGrpSpPr>
          <p:grpSpPr>
            <a:xfrm>
              <a:off x="4794565" y="1154549"/>
              <a:ext cx="4853994" cy="3090120"/>
              <a:chOff x="6286553" y="1056153"/>
              <a:chExt cx="4853994" cy="3090120"/>
            </a:xfrm>
          </p:grpSpPr>
          <p:pic>
            <p:nvPicPr>
              <p:cNvPr id="5124" name="Picture 4" descr="Káº¿t quáº£ hÃ¬nh áº£nh cho contribution icon">
                <a:extLst>
                  <a:ext uri="{FF2B5EF4-FFF2-40B4-BE49-F238E27FC236}">
                    <a16:creationId xmlns:a16="http://schemas.microsoft.com/office/drawing/2014/main" id="{57103F21-BC3E-4F4C-AECA-377D9F77AD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155"/>
              <a:stretch/>
            </p:blipFill>
            <p:spPr bwMode="auto">
              <a:xfrm>
                <a:off x="7121253" y="1056153"/>
                <a:ext cx="2105229" cy="2048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06A397-3F00-4DB2-9589-0B60352785C4}"/>
                  </a:ext>
                </a:extLst>
              </p:cNvPr>
              <p:cNvSpPr txBox="1"/>
              <p:nvPr/>
            </p:nvSpPr>
            <p:spPr>
              <a:xfrm>
                <a:off x="6286553" y="3178880"/>
                <a:ext cx="4853994" cy="967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Sử</a:t>
                </a:r>
                <a:r>
                  <a:rPr lang="en-US" dirty="0"/>
                  <a:t> </a:t>
                </a:r>
                <a:r>
                  <a:rPr lang="en-US" dirty="0" err="1"/>
                  <a:t>dụng</a:t>
                </a:r>
                <a:r>
                  <a:rPr lang="en-US" dirty="0"/>
                  <a:t> </a:t>
                </a:r>
                <a:r>
                  <a:rPr lang="en-US" dirty="0" err="1"/>
                  <a:t>sức</a:t>
                </a:r>
                <a:r>
                  <a:rPr lang="en-US" dirty="0"/>
                  <a:t> </a:t>
                </a:r>
                <a:r>
                  <a:rPr lang="en-US" dirty="0" err="1"/>
                  <a:t>mạnh</a:t>
                </a:r>
                <a:r>
                  <a:rPr lang="en-US" dirty="0"/>
                  <a:t> </a:t>
                </a:r>
                <a:r>
                  <a:rPr lang="en-US" dirty="0" err="1"/>
                  <a:t>cộng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đóng</a:t>
                </a:r>
                <a:r>
                  <a:rPr lang="en-US" dirty="0"/>
                  <a:t> </a:t>
                </a:r>
                <a:r>
                  <a:rPr lang="en-US" dirty="0" err="1"/>
                  <a:t>góp</a:t>
                </a:r>
                <a:r>
                  <a:rPr lang="en-US" dirty="0"/>
                  <a:t>, </a:t>
                </a:r>
                <a:r>
                  <a:rPr lang="en-US" dirty="0" err="1"/>
                  <a:t>đánh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, </a:t>
                </a:r>
                <a:r>
                  <a:rPr lang="en-US" dirty="0" err="1"/>
                  <a:t>bổ</a:t>
                </a:r>
                <a:r>
                  <a:rPr lang="en-US" dirty="0"/>
                  <a:t> sung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thông</a:t>
                </a:r>
                <a:r>
                  <a:rPr lang="en-US" dirty="0"/>
                  <a:t> tin </a:t>
                </a:r>
                <a:r>
                  <a:rPr lang="en-US" dirty="0" err="1"/>
                  <a:t>còn</a:t>
                </a:r>
                <a:r>
                  <a:rPr lang="en-US" dirty="0"/>
                  <a:t> </a:t>
                </a:r>
                <a:r>
                  <a:rPr lang="en-US" dirty="0" err="1"/>
                  <a:t>thiếu</a:t>
                </a:r>
                <a:r>
                  <a:rPr lang="en-US" dirty="0"/>
                  <a:t>,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phát</a:t>
                </a:r>
                <a:r>
                  <a:rPr lang="en-US" dirty="0"/>
                  <a:t> </a:t>
                </a:r>
                <a:r>
                  <a:rPr lang="en-US" dirty="0" err="1"/>
                  <a:t>hiện</a:t>
                </a:r>
                <a:r>
                  <a:rPr lang="en-US" dirty="0"/>
                  <a:t> ra </a:t>
                </a:r>
                <a:r>
                  <a:rPr lang="en-US" dirty="0" err="1"/>
                  <a:t>những</a:t>
                </a:r>
                <a:r>
                  <a:rPr lang="en-US" dirty="0"/>
                  <a:t> </a:t>
                </a:r>
                <a:r>
                  <a:rPr lang="en-US" dirty="0" err="1"/>
                  <a:t>thông</a:t>
                </a:r>
                <a:r>
                  <a:rPr lang="en-US" dirty="0"/>
                  <a:t> tin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chính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endParaRPr lang="en-US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A225F12-A882-45ED-99F4-952D8B6599AD}"/>
                </a:ext>
              </a:extLst>
            </p:cNvPr>
            <p:cNvGrpSpPr/>
            <p:nvPr/>
          </p:nvGrpSpPr>
          <p:grpSpPr>
            <a:xfrm>
              <a:off x="5062687" y="4133078"/>
              <a:ext cx="4472888" cy="2242199"/>
              <a:chOff x="6311150" y="3825209"/>
              <a:chExt cx="4472888" cy="2242199"/>
            </a:xfrm>
          </p:grpSpPr>
          <p:pic>
            <p:nvPicPr>
              <p:cNvPr id="5128" name="Picture 8" descr="Káº¿t quáº£ hÃ¬nh áº£nh cho rating icon">
                <a:extLst>
                  <a:ext uri="{FF2B5EF4-FFF2-40B4-BE49-F238E27FC236}">
                    <a16:creationId xmlns:a16="http://schemas.microsoft.com/office/drawing/2014/main" id="{9743607C-778F-49DA-8612-D0BC513A33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636" t="17883" r="9825" b="18836"/>
              <a:stretch/>
            </p:blipFill>
            <p:spPr bwMode="auto">
              <a:xfrm>
                <a:off x="7400774" y="3825209"/>
                <a:ext cx="3383264" cy="16502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2" descr="Káº¿t quáº£ hÃ¬nh áº£nh cho community feedback">
                <a:extLst>
                  <a:ext uri="{FF2B5EF4-FFF2-40B4-BE49-F238E27FC236}">
                    <a16:creationId xmlns:a16="http://schemas.microsoft.com/office/drawing/2014/main" id="{44645A52-F85E-4454-87A9-5A1D7D91F5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11150" y="4747814"/>
                <a:ext cx="3249022" cy="13195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D5A5A481-6EE4-4687-BDD3-489970051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073" y="104964"/>
            <a:ext cx="6449853" cy="65230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CÁC PHƯƠNG ÁN GIẢI QUYẾT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4F59F47-566F-48CC-9CE5-4A1DDAC23A1B}"/>
              </a:ext>
            </a:extLst>
          </p:cNvPr>
          <p:cNvGrpSpPr/>
          <p:nvPr/>
        </p:nvGrpSpPr>
        <p:grpSpPr>
          <a:xfrm>
            <a:off x="87582" y="1629762"/>
            <a:ext cx="3584772" cy="4274502"/>
            <a:chOff x="8457113" y="847181"/>
            <a:chExt cx="3584772" cy="427450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8F2047-016C-4125-BFD6-48277071742A}"/>
                </a:ext>
              </a:extLst>
            </p:cNvPr>
            <p:cNvSpPr txBox="1"/>
            <p:nvPr/>
          </p:nvSpPr>
          <p:spPr>
            <a:xfrm>
              <a:off x="8837809" y="4475352"/>
              <a:ext cx="30182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Sử</a:t>
              </a:r>
              <a:r>
                <a:rPr lang="en-US" dirty="0"/>
                <a:t> </a:t>
              </a:r>
              <a:r>
                <a:rPr lang="en-US" dirty="0" err="1"/>
                <a:t>dụng</a:t>
              </a:r>
              <a:r>
                <a:rPr lang="en-US" dirty="0"/>
                <a:t> </a:t>
              </a:r>
              <a:r>
                <a:rPr lang="en-US" dirty="0" err="1"/>
                <a:t>nhiều</a:t>
              </a:r>
              <a:r>
                <a:rPr lang="en-US" dirty="0"/>
                <a:t> </a:t>
              </a:r>
              <a:r>
                <a:rPr lang="en-US" dirty="0" err="1"/>
                <a:t>nguồn</a:t>
              </a:r>
              <a:r>
                <a:rPr lang="en-US" dirty="0"/>
                <a:t> </a:t>
              </a:r>
              <a:r>
                <a:rPr lang="en-US" dirty="0" err="1"/>
                <a:t>dữ</a:t>
              </a:r>
              <a:r>
                <a:rPr lang="en-US" dirty="0"/>
                <a:t> </a:t>
              </a:r>
              <a:r>
                <a:rPr lang="en-US" dirty="0" err="1"/>
                <a:t>liệu</a:t>
              </a:r>
              <a:r>
                <a:rPr lang="en-US" dirty="0"/>
                <a:t> </a:t>
              </a:r>
              <a:r>
                <a:rPr lang="en-US" dirty="0" err="1"/>
                <a:t>để</a:t>
              </a:r>
              <a:r>
                <a:rPr lang="en-US" dirty="0"/>
                <a:t> </a:t>
              </a:r>
              <a:r>
                <a:rPr lang="en-US" dirty="0" err="1"/>
                <a:t>bổ</a:t>
              </a:r>
              <a:r>
                <a:rPr lang="en-US" dirty="0"/>
                <a:t> sung </a:t>
              </a:r>
              <a:r>
                <a:rPr lang="en-US" dirty="0" err="1"/>
                <a:t>và</a:t>
              </a:r>
              <a:r>
                <a:rPr lang="en-US" dirty="0"/>
                <a:t> </a:t>
              </a:r>
              <a:r>
                <a:rPr lang="en-US" dirty="0" err="1"/>
                <a:t>kiểm</a:t>
              </a:r>
              <a:r>
                <a:rPr lang="en-US" dirty="0"/>
                <a:t> </a:t>
              </a:r>
              <a:r>
                <a:rPr lang="en-US" dirty="0" err="1"/>
                <a:t>chứng</a:t>
              </a:r>
              <a:endParaRPr lang="en-US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DBF4F73-13A0-4386-8F95-84495C26A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7113" y="847181"/>
              <a:ext cx="3584772" cy="35139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901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D527B-EE5F-406A-B155-8696A3A9C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047" y="100674"/>
            <a:ext cx="9047872" cy="678064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GIẢI PHÁP CÔNG NGHỆ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ỢC SỬ DỤNG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DF37003-E477-41DF-90E1-FDB9BDE7C460}"/>
              </a:ext>
            </a:extLst>
          </p:cNvPr>
          <p:cNvSpPr/>
          <p:nvPr/>
        </p:nvSpPr>
        <p:spPr>
          <a:xfrm>
            <a:off x="5727958" y="4883586"/>
            <a:ext cx="943298" cy="678064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Káº¿t quáº£ hÃ¬nh áº£nh cho erp">
            <a:extLst>
              <a:ext uri="{FF2B5EF4-FFF2-40B4-BE49-F238E27FC236}">
                <a16:creationId xmlns:a16="http://schemas.microsoft.com/office/drawing/2014/main" id="{2EAD70F6-0999-442D-ABA2-2F5CCEB10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395" y="916227"/>
            <a:ext cx="2815107" cy="281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FC3150A2-BB10-41F0-AAE1-F23BDAE41B44}"/>
              </a:ext>
            </a:extLst>
          </p:cNvPr>
          <p:cNvSpPr/>
          <p:nvPr/>
        </p:nvSpPr>
        <p:spPr>
          <a:xfrm>
            <a:off x="5680690" y="1978158"/>
            <a:ext cx="736083" cy="678064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F6AF7FB-8A34-4D28-BEE3-F47AD51A5987}"/>
              </a:ext>
            </a:extLst>
          </p:cNvPr>
          <p:cNvGrpSpPr/>
          <p:nvPr/>
        </p:nvGrpSpPr>
        <p:grpSpPr>
          <a:xfrm>
            <a:off x="6500319" y="1001242"/>
            <a:ext cx="4415867" cy="2743199"/>
            <a:chOff x="5774651" y="974725"/>
            <a:chExt cx="4415867" cy="2743199"/>
          </a:xfrm>
        </p:grpSpPr>
        <p:pic>
          <p:nvPicPr>
            <p:cNvPr id="3080" name="Picture 8" descr="Káº¿t quáº£ hÃ¬nh áº£nh cho erp">
              <a:extLst>
                <a:ext uri="{FF2B5EF4-FFF2-40B4-BE49-F238E27FC236}">
                  <a16:creationId xmlns:a16="http://schemas.microsoft.com/office/drawing/2014/main" id="{C52D9D8D-E0A8-477E-8BA6-C63454232B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4651" y="974725"/>
              <a:ext cx="4415867" cy="2450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E4E7D3C-1B20-49E4-AF06-60B67C16BB7F}"/>
                </a:ext>
              </a:extLst>
            </p:cNvPr>
            <p:cNvSpPr/>
            <p:nvPr/>
          </p:nvSpPr>
          <p:spPr>
            <a:xfrm>
              <a:off x="6651916" y="3348592"/>
              <a:ext cx="33048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Phát</a:t>
              </a:r>
              <a:r>
                <a:rPr lang="en-US" dirty="0"/>
                <a:t> </a:t>
              </a:r>
              <a:r>
                <a:rPr lang="en-US" dirty="0" err="1"/>
                <a:t>triển</a:t>
              </a:r>
              <a:r>
                <a:rPr lang="en-US" dirty="0"/>
                <a:t> </a:t>
              </a:r>
              <a:r>
                <a:rPr lang="en-US" dirty="0" err="1"/>
                <a:t>các</a:t>
              </a:r>
              <a:r>
                <a:rPr lang="en-US" dirty="0"/>
                <a:t> </a:t>
              </a:r>
              <a:r>
                <a:rPr lang="en-US" dirty="0" err="1"/>
                <a:t>tính</a:t>
              </a:r>
              <a:r>
                <a:rPr lang="en-US" dirty="0"/>
                <a:t> </a:t>
              </a:r>
              <a:r>
                <a:rPr lang="en-US" dirty="0" err="1"/>
                <a:t>năng</a:t>
              </a:r>
              <a:r>
                <a:rPr lang="en-US" dirty="0"/>
                <a:t> </a:t>
              </a:r>
              <a:r>
                <a:rPr lang="en-US" dirty="0" err="1"/>
                <a:t>hệ</a:t>
              </a:r>
              <a:r>
                <a:rPr lang="en-US" dirty="0"/>
                <a:t> </a:t>
              </a:r>
              <a:r>
                <a:rPr lang="en-US" dirty="0" err="1"/>
                <a:t>thống</a:t>
              </a:r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9DE3A35-A010-4D83-AEB4-7F8A064ED875}"/>
              </a:ext>
            </a:extLst>
          </p:cNvPr>
          <p:cNvGrpSpPr/>
          <p:nvPr/>
        </p:nvGrpSpPr>
        <p:grpSpPr>
          <a:xfrm>
            <a:off x="6820282" y="3966946"/>
            <a:ext cx="4258345" cy="2671680"/>
            <a:chOff x="6820282" y="3966946"/>
            <a:chExt cx="4258345" cy="2671680"/>
          </a:xfrm>
        </p:grpSpPr>
        <p:pic>
          <p:nvPicPr>
            <p:cNvPr id="3074" name="Picture 2" descr="Káº¿t quáº£ hÃ¬nh áº£nh cho business intelligence">
              <a:extLst>
                <a:ext uri="{FF2B5EF4-FFF2-40B4-BE49-F238E27FC236}">
                  <a16:creationId xmlns:a16="http://schemas.microsoft.com/office/drawing/2014/main" id="{CA369FB0-8AF5-4EA2-9510-117DBB5141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9617" y="3966946"/>
              <a:ext cx="3669302" cy="2174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78AB0AE-94C4-4AAF-B8AC-98EB2A25F177}"/>
                </a:ext>
              </a:extLst>
            </p:cNvPr>
            <p:cNvSpPr/>
            <p:nvPr/>
          </p:nvSpPr>
          <p:spPr>
            <a:xfrm>
              <a:off x="6820282" y="6269294"/>
              <a:ext cx="42583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XD báo cáo và tổng hợp </a:t>
              </a:r>
              <a:r>
                <a:rPr lang="en-US" dirty="0" err="1"/>
                <a:t>dữ</a:t>
              </a:r>
              <a:r>
                <a:rPr lang="en-US" dirty="0"/>
                <a:t> liệu </a:t>
              </a:r>
              <a:r>
                <a:rPr lang="en-US" dirty="0" err="1"/>
                <a:t>thông</a:t>
              </a:r>
              <a:r>
                <a:rPr lang="en-US" dirty="0"/>
                <a:t> minh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10AE4A0-7111-4A42-B0B1-19D279CFE00E}"/>
              </a:ext>
            </a:extLst>
          </p:cNvPr>
          <p:cNvGrpSpPr/>
          <p:nvPr/>
        </p:nvGrpSpPr>
        <p:grpSpPr>
          <a:xfrm>
            <a:off x="898160" y="3503612"/>
            <a:ext cx="1927147" cy="1017919"/>
            <a:chOff x="859523" y="3619523"/>
            <a:chExt cx="1927147" cy="101791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E6FC222-64AB-4C78-8B17-FEDB54BE21FD}"/>
                </a:ext>
              </a:extLst>
            </p:cNvPr>
            <p:cNvGrpSpPr/>
            <p:nvPr/>
          </p:nvGrpSpPr>
          <p:grpSpPr>
            <a:xfrm>
              <a:off x="859523" y="3619523"/>
              <a:ext cx="830393" cy="882455"/>
              <a:chOff x="859523" y="3619523"/>
              <a:chExt cx="830393" cy="882455"/>
            </a:xfrm>
          </p:grpSpPr>
          <p:pic>
            <p:nvPicPr>
              <p:cNvPr id="3086" name="Picture 14" descr="Káº¿t quáº£ hÃ¬nh áº£nh cho word file icon">
                <a:extLst>
                  <a:ext uri="{FF2B5EF4-FFF2-40B4-BE49-F238E27FC236}">
                    <a16:creationId xmlns:a16="http://schemas.microsoft.com/office/drawing/2014/main" id="{C88E9942-5031-40D4-ABBD-E6C3574B37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9523" y="3664505"/>
                <a:ext cx="389810" cy="3814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8" name="Picture 16" descr="Káº¿t quáº£ hÃ¬nh áº£nh cho excel icon">
                <a:extLst>
                  <a:ext uri="{FF2B5EF4-FFF2-40B4-BE49-F238E27FC236}">
                    <a16:creationId xmlns:a16="http://schemas.microsoft.com/office/drawing/2014/main" id="{AC9ECD67-FF94-4B80-BBAB-71FD63F8D8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957" t="10203" r="16771" b="23191"/>
              <a:stretch/>
            </p:blipFill>
            <p:spPr bwMode="auto">
              <a:xfrm>
                <a:off x="1304681" y="3619523"/>
                <a:ext cx="385235" cy="3814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92" name="Picture 20" descr="Káº¿t quáº£ hÃ¬nh áº£nh cho pdf icon">
                <a:extLst>
                  <a:ext uri="{FF2B5EF4-FFF2-40B4-BE49-F238E27FC236}">
                    <a16:creationId xmlns:a16="http://schemas.microsoft.com/office/drawing/2014/main" id="{4863DA14-9C79-48D4-86BE-ECDC8A52DA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2378" y="4067957"/>
                <a:ext cx="434021" cy="4340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F6EBD30A-CBBA-4DDD-A167-417DA7571504}"/>
                </a:ext>
              </a:extLst>
            </p:cNvPr>
            <p:cNvSpPr/>
            <p:nvPr/>
          </p:nvSpPr>
          <p:spPr>
            <a:xfrm rot="1182646">
              <a:off x="1668758" y="4397508"/>
              <a:ext cx="1117912" cy="239934"/>
            </a:xfrm>
            <a:prstGeom prst="right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2D1491A-3BD3-477D-B2EC-99DD7C1C58D9}"/>
              </a:ext>
            </a:extLst>
          </p:cNvPr>
          <p:cNvGrpSpPr/>
          <p:nvPr/>
        </p:nvGrpSpPr>
        <p:grpSpPr>
          <a:xfrm>
            <a:off x="2808645" y="4115207"/>
            <a:ext cx="2713069" cy="2498897"/>
            <a:chOff x="2808645" y="4115207"/>
            <a:chExt cx="2713069" cy="24988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C06B0B-E5D7-4CFA-B005-FA4997790016}"/>
                </a:ext>
              </a:extLst>
            </p:cNvPr>
            <p:cNvSpPr/>
            <p:nvPr/>
          </p:nvSpPr>
          <p:spPr>
            <a:xfrm>
              <a:off x="2808645" y="6244772"/>
              <a:ext cx="271306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/>
                <a:t>Nền</a:t>
              </a:r>
              <a:r>
                <a:rPr lang="en-US" dirty="0"/>
                <a:t> </a:t>
              </a:r>
              <a:r>
                <a:rPr lang="en-US" dirty="0" err="1"/>
                <a:t>tảng</a:t>
              </a:r>
              <a:r>
                <a:rPr lang="en-US" dirty="0"/>
                <a:t> </a:t>
              </a:r>
              <a:r>
                <a:rPr lang="en-US" dirty="0" err="1"/>
                <a:t>trí</a:t>
              </a:r>
              <a:r>
                <a:rPr lang="en-US" dirty="0"/>
                <a:t> </a:t>
              </a:r>
              <a:r>
                <a:rPr lang="en-US" dirty="0" err="1"/>
                <a:t>tuệ</a:t>
              </a:r>
              <a:r>
                <a:rPr lang="en-US" dirty="0"/>
                <a:t> </a:t>
              </a:r>
              <a:r>
                <a:rPr lang="en-US" dirty="0" err="1"/>
                <a:t>điện</a:t>
              </a:r>
              <a:r>
                <a:rPr lang="en-US" dirty="0"/>
                <a:t> </a:t>
              </a:r>
              <a:r>
                <a:rPr lang="en-US" dirty="0" err="1"/>
                <a:t>toán</a:t>
              </a:r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A389D48-5B7C-4F69-9F41-7F4C78EB2AC2}"/>
                </a:ext>
              </a:extLst>
            </p:cNvPr>
            <p:cNvGrpSpPr/>
            <p:nvPr/>
          </p:nvGrpSpPr>
          <p:grpSpPr>
            <a:xfrm>
              <a:off x="2896673" y="4115207"/>
              <a:ext cx="2537014" cy="2189613"/>
              <a:chOff x="2896673" y="4115207"/>
              <a:chExt cx="2537014" cy="2189613"/>
            </a:xfrm>
          </p:grpSpPr>
          <p:pic>
            <p:nvPicPr>
              <p:cNvPr id="3094" name="Picture 22" descr="HÃ¬nh áº£nh cÃ³ liÃªn quan">
                <a:extLst>
                  <a:ext uri="{FF2B5EF4-FFF2-40B4-BE49-F238E27FC236}">
                    <a16:creationId xmlns:a16="http://schemas.microsoft.com/office/drawing/2014/main" id="{E39E947B-DB51-4825-BB61-2B6873DCF8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1" t="16352" r="9575" b="11445"/>
              <a:stretch/>
            </p:blipFill>
            <p:spPr bwMode="auto">
              <a:xfrm>
                <a:off x="3013656" y="4115207"/>
                <a:ext cx="2180168" cy="20049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47410C-96D8-4507-B17A-A48839AF3350}"/>
                  </a:ext>
                </a:extLst>
              </p:cNvPr>
              <p:cNvSpPr txBox="1"/>
              <p:nvPr/>
            </p:nvSpPr>
            <p:spPr>
              <a:xfrm>
                <a:off x="2896673" y="5935488"/>
                <a:ext cx="25370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5">
                        <a:lumMod val="75000"/>
                      </a:schemeClr>
                    </a:solidFill>
                  </a:rPr>
                  <a:t>BUSINESS INTELLIGENCE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DF516C-BB2C-4342-A448-29C9407283A3}"/>
              </a:ext>
            </a:extLst>
          </p:cNvPr>
          <p:cNvGrpSpPr/>
          <p:nvPr/>
        </p:nvGrpSpPr>
        <p:grpSpPr>
          <a:xfrm>
            <a:off x="85959" y="5557559"/>
            <a:ext cx="2805163" cy="1345642"/>
            <a:chOff x="-42831" y="5506043"/>
            <a:chExt cx="2805163" cy="1345642"/>
          </a:xfrm>
        </p:grpSpPr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BD249F00-2196-4D4B-89B2-9E4D9033B61A}"/>
                </a:ext>
              </a:extLst>
            </p:cNvPr>
            <p:cNvSpPr/>
            <p:nvPr/>
          </p:nvSpPr>
          <p:spPr>
            <a:xfrm rot="20204588">
              <a:off x="1644420" y="5714665"/>
              <a:ext cx="1117912" cy="253804"/>
            </a:xfrm>
            <a:prstGeom prst="right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Káº¿t quáº£ hÃ¬nh áº£nh cho internet cloud">
              <a:extLst>
                <a:ext uri="{FF2B5EF4-FFF2-40B4-BE49-F238E27FC236}">
                  <a16:creationId xmlns:a16="http://schemas.microsoft.com/office/drawing/2014/main" id="{B23589D5-CA30-4B5D-AC7D-6BDA9B7B28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831" y="5506043"/>
              <a:ext cx="1640936" cy="1345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953D12D-3B91-4154-9A6C-9B336624615F}"/>
              </a:ext>
            </a:extLst>
          </p:cNvPr>
          <p:cNvGrpSpPr/>
          <p:nvPr/>
        </p:nvGrpSpPr>
        <p:grpSpPr>
          <a:xfrm>
            <a:off x="264726" y="4602604"/>
            <a:ext cx="2461142" cy="946290"/>
            <a:chOff x="264726" y="4602604"/>
            <a:chExt cx="2461142" cy="946290"/>
          </a:xfrm>
        </p:grpSpPr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E28F74AA-3486-4497-82AC-628BA5E1CD6F}"/>
                </a:ext>
              </a:extLst>
            </p:cNvPr>
            <p:cNvSpPr/>
            <p:nvPr/>
          </p:nvSpPr>
          <p:spPr>
            <a:xfrm>
              <a:off x="1455554" y="5036441"/>
              <a:ext cx="1270314" cy="267175"/>
            </a:xfrm>
            <a:prstGeom prst="right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0" name="Picture 6" descr="Káº¿t quáº£ hÃ¬nh áº£nh cho server system">
              <a:extLst>
                <a:ext uri="{FF2B5EF4-FFF2-40B4-BE49-F238E27FC236}">
                  <a16:creationId xmlns:a16="http://schemas.microsoft.com/office/drawing/2014/main" id="{D4A03187-A5F5-4F70-AAFF-EA8FEB3E98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69" r="11179"/>
            <a:stretch/>
          </p:blipFill>
          <p:spPr bwMode="auto">
            <a:xfrm>
              <a:off x="264726" y="4602604"/>
              <a:ext cx="1005563" cy="946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110E00C3-8F8C-4F4D-ABDE-A5AC5E29540D}"/>
              </a:ext>
            </a:extLst>
          </p:cNvPr>
          <p:cNvSpPr/>
          <p:nvPr/>
        </p:nvSpPr>
        <p:spPr>
          <a:xfrm rot="5400000">
            <a:off x="3835719" y="3745527"/>
            <a:ext cx="491685" cy="219375"/>
          </a:xfrm>
          <a:prstGeom prst="rightArrow">
            <a:avLst>
              <a:gd name="adj1" fmla="val 67725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1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240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www.gohopphap.com  CƠ SỞ DỮ LIỆU  NGUỒN GỖ HỢP PHÁP VIỆT NAM VIETNAM LEGAL  TIMBER SOURCES DATABASE</vt:lpstr>
      <vt:lpstr>MỤC ĐÍCH XÂY DỰNG CSDL GỖ HP VIỆT NAM</vt:lpstr>
      <vt:lpstr>CÁC NGUỒN DỮ LIỆU RỪNG TRỒNG VN</vt:lpstr>
      <vt:lpstr>PowerPoint Presentation</vt:lpstr>
      <vt:lpstr>CÁC PHƯƠNG ÁN GIẢI QUYẾT</vt:lpstr>
      <vt:lpstr>CÁC GIẢI PHÁP CÔNG NGHỆ ĐƯỢC SỬ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CƠ SỞ DỮ LIỆU  NGUỒN GỖ HỢP PHÁP VIỆT NAM VIETNAM LEGAL  TIMBER SOURCES DATABASE</dc:title>
  <dc:creator>Zung Dao</dc:creator>
  <cp:lastModifiedBy>Zung Dao</cp:lastModifiedBy>
  <cp:revision>41</cp:revision>
  <dcterms:created xsi:type="dcterms:W3CDTF">2019-01-13T14:04:00Z</dcterms:created>
  <dcterms:modified xsi:type="dcterms:W3CDTF">2019-01-17T08:21:37Z</dcterms:modified>
</cp:coreProperties>
</file>